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67" r:id="rId2"/>
  </p:sldMasterIdLst>
  <p:notesMasterIdLst>
    <p:notesMasterId r:id="rId5"/>
  </p:notesMasterIdLst>
  <p:sldIdLst>
    <p:sldId id="269" r:id="rId3"/>
    <p:sldId id="270" r:id="rId4"/>
  </p:sldIdLst>
  <p:sldSz cx="7559675" cy="10691813"/>
  <p:notesSz cx="6819900" cy="99187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" userDrawn="1">
          <p15:clr>
            <a:srgbClr val="A4A3A4"/>
          </p15:clr>
        </p15:guide>
        <p15:guide id="2" pos="46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260"/>
    <a:srgbClr val="560013"/>
    <a:srgbClr val="3C000E"/>
    <a:srgbClr val="1B0005"/>
    <a:srgbClr val="5700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10"/>
    <p:restoredTop sz="94665"/>
  </p:normalViewPr>
  <p:slideViewPr>
    <p:cSldViewPr snapToGrid="0" snapToObjects="1">
      <p:cViewPr>
        <p:scale>
          <a:sx n="75" d="100"/>
          <a:sy n="75" d="100"/>
        </p:scale>
        <p:origin x="1776" y="-960"/>
      </p:cViewPr>
      <p:guideLst>
        <p:guide orient="horz" pos="170"/>
        <p:guide pos="46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59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62388" y="0"/>
            <a:ext cx="29559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48FAEC-C64F-4AB1-87F0-769BFD9BFCA9}" type="datetimeFigureOut">
              <a:rPr lang="pt-BR" smtClean="0"/>
              <a:t>23/04/2019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225675" y="1239838"/>
            <a:ext cx="2368550" cy="3348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2625" y="4773613"/>
            <a:ext cx="5454650" cy="39052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1813"/>
            <a:ext cx="29559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62388" y="9421813"/>
            <a:ext cx="29559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C34C94-F9E8-48B4-8F00-FB70A7D545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6325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2370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6193B40C-62B4-FB43-A809-F91E64CA45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9156" cy="10692549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000" y="9462342"/>
            <a:ext cx="2783138" cy="1016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0192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tint val="93000"/>
                <a:satMod val="150000"/>
                <a:shade val="98000"/>
                <a:lumMod val="102000"/>
              </a:schemeClr>
            </a:gs>
            <a:gs pos="50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 userDrawn="1"/>
        </p:nvSpPr>
        <p:spPr>
          <a:xfrm>
            <a:off x="0" y="0"/>
            <a:ext cx="7559675" cy="1080000"/>
          </a:xfrm>
          <a:prstGeom prst="rect">
            <a:avLst/>
          </a:prstGeom>
          <a:solidFill>
            <a:srgbClr val="560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14EE8D67-75A0-6644-8B86-D755793DD906}"/>
              </a:ext>
            </a:extLst>
          </p:cNvPr>
          <p:cNvSpPr/>
          <p:nvPr userDrawn="1"/>
        </p:nvSpPr>
        <p:spPr>
          <a:xfrm>
            <a:off x="1587" y="9971813"/>
            <a:ext cx="7558088" cy="720000"/>
          </a:xfrm>
          <a:prstGeom prst="rect">
            <a:avLst/>
          </a:prstGeom>
          <a:solidFill>
            <a:srgbClr val="56001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8710" y="9966325"/>
            <a:ext cx="1933732" cy="706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863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ângulo 23"/>
          <p:cNvSpPr/>
          <p:nvPr/>
        </p:nvSpPr>
        <p:spPr>
          <a:xfrm>
            <a:off x="357696" y="1476000"/>
            <a:ext cx="2309304" cy="3139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pt-BR" sz="2400" b="1" dirty="0">
                <a:solidFill>
                  <a:srgbClr val="560015"/>
                </a:solidFill>
              </a:rPr>
              <a:t>PROFISSIONAIS</a:t>
            </a:r>
          </a:p>
        </p:txBody>
      </p:sp>
      <p:sp>
        <p:nvSpPr>
          <p:cNvPr id="29" name="Text Box 16"/>
          <p:cNvSpPr txBox="1">
            <a:spLocks noChangeArrowheads="1"/>
          </p:cNvSpPr>
          <p:nvPr/>
        </p:nvSpPr>
        <p:spPr bwMode="auto">
          <a:xfrm flipH="1">
            <a:off x="171450" y="1930588"/>
            <a:ext cx="7185026" cy="1747862"/>
          </a:xfrm>
          <a:prstGeom prst="round2DiagRect">
            <a:avLst>
              <a:gd name="adj1" fmla="val 3671"/>
              <a:gd name="adj2" fmla="val 0"/>
            </a:avLst>
          </a:prstGeom>
          <a:noFill/>
          <a:ln w="12700" algn="ctr">
            <a:solidFill>
              <a:srgbClr val="560015"/>
            </a:solidFill>
            <a:miter lim="800000"/>
            <a:headEnd/>
            <a:tailEnd/>
          </a:ln>
        </p:spPr>
        <p:txBody>
          <a:bodyPr vert="horz" wrap="square" lIns="108000" tIns="0" rIns="108000" bIns="0" anchor="ctr" anchorCtr="0">
            <a:noAutofit/>
          </a:bodyPr>
          <a:lstStyle/>
          <a:p>
            <a:pPr algn="just">
              <a:lnSpc>
                <a:spcPct val="75000"/>
              </a:lnSpc>
              <a:spcAft>
                <a:spcPts val="400"/>
              </a:spcAft>
            </a:pPr>
            <a:r>
              <a:rPr lang="pt-BR" sz="1200" b="1" dirty="0" smtClean="0">
                <a:solidFill>
                  <a:schemeClr val="bg1">
                    <a:lumMod val="25000"/>
                  </a:schemeClr>
                </a:solidFill>
              </a:rPr>
              <a:t>RICARDO </a:t>
            </a:r>
            <a:r>
              <a:rPr lang="pt-BR" sz="1200" b="1" dirty="0">
                <a:solidFill>
                  <a:schemeClr val="bg1">
                    <a:lumMod val="25000"/>
                  </a:schemeClr>
                </a:solidFill>
              </a:rPr>
              <a:t>ALMEIDA </a:t>
            </a:r>
            <a:r>
              <a:rPr lang="pt-BR" sz="1200" b="1" dirty="0" smtClean="0">
                <a:solidFill>
                  <a:schemeClr val="bg1">
                    <a:lumMod val="25000"/>
                  </a:schemeClr>
                </a:solidFill>
              </a:rPr>
              <a:t>- 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Diretor Superintendente</a:t>
            </a:r>
            <a:endParaRPr lang="pt-BR" sz="1200" dirty="0">
              <a:solidFill>
                <a:schemeClr val="bg1">
                  <a:lumMod val="25000"/>
                </a:schemeClr>
              </a:solidFill>
            </a:endParaRPr>
          </a:p>
          <a:p>
            <a:pPr algn="just">
              <a:spcAft>
                <a:spcPts val="400"/>
              </a:spcAft>
            </a:pP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Ricardo é economista graduado pela PUC-RJ e possui MBA em Finanças pelo Instituto Brasileiro de Mercado de Capitais e Mestrado em Administração pela </a:t>
            </a:r>
            <a:r>
              <a:rPr lang="pt-BR" sz="1200" dirty="0" err="1" smtClean="0">
                <a:solidFill>
                  <a:schemeClr val="bg1">
                    <a:lumMod val="25000"/>
                  </a:schemeClr>
                </a:solidFill>
              </a:rPr>
              <a:t>Sloan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 </a:t>
            </a:r>
            <a:r>
              <a:rPr lang="pt-BR" sz="1200" dirty="0" err="1" smtClean="0">
                <a:solidFill>
                  <a:schemeClr val="bg1">
                    <a:lumMod val="25000"/>
                  </a:schemeClr>
                </a:solidFill>
              </a:rPr>
              <a:t>School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 </a:t>
            </a:r>
            <a:r>
              <a:rPr lang="pt-BR" sz="1200" dirty="0" err="1" smtClean="0">
                <a:solidFill>
                  <a:schemeClr val="bg1">
                    <a:lumMod val="25000"/>
                  </a:schemeClr>
                </a:solidFill>
              </a:rPr>
              <a:t>of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 Management/</a:t>
            </a:r>
            <a:r>
              <a:rPr lang="pt-BR" sz="1200" dirty="0" err="1" smtClean="0">
                <a:solidFill>
                  <a:schemeClr val="bg1">
                    <a:lumMod val="25000"/>
                  </a:schemeClr>
                </a:solidFill>
              </a:rPr>
              <a:t>Carlson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 </a:t>
            </a:r>
            <a:r>
              <a:rPr lang="pt-BR" sz="1200" dirty="0" err="1" smtClean="0">
                <a:solidFill>
                  <a:schemeClr val="bg1">
                    <a:lumMod val="25000"/>
                  </a:schemeClr>
                </a:solidFill>
              </a:rPr>
              <a:t>School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 </a:t>
            </a:r>
            <a:r>
              <a:rPr lang="pt-BR" sz="1200" dirty="0" err="1" smtClean="0">
                <a:solidFill>
                  <a:schemeClr val="bg1">
                    <a:lumMod val="25000"/>
                  </a:schemeClr>
                </a:solidFill>
              </a:rPr>
              <a:t>of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 Management. </a:t>
            </a:r>
          </a:p>
          <a:p>
            <a:pPr algn="just">
              <a:spcAft>
                <a:spcPts val="400"/>
              </a:spcAft>
            </a:pP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Iniciou sua carreira em 1991 no Banco Icatu, com passagens também na Ativa Corretora e ING Barings. Em 2002, Ricardo foi responsável pela estruturação e coordenação da gestão em renda variável para a América Latina na Cargill/Black River. Em 2008 retornou ao Brasil como sócio e gestor da </a:t>
            </a:r>
            <a:r>
              <a:rPr lang="pt-BR" sz="1200" dirty="0" err="1" smtClean="0">
                <a:solidFill>
                  <a:schemeClr val="bg1">
                    <a:lumMod val="25000"/>
                  </a:schemeClr>
                </a:solidFill>
              </a:rPr>
              <a:t>Ventor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 Investimentos, onde permaneceu até o final de 2014. Ingressou 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na Bradesco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Asset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 Management em 2015, assumindo 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como Diretor de 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Investimentos no ano seguinte. No início de 2018, Ricardo foi nomeado Diretor Superintendente da BRAM.</a:t>
            </a:r>
          </a:p>
        </p:txBody>
      </p:sp>
      <p:sp>
        <p:nvSpPr>
          <p:cNvPr id="38" name="Text Box 16"/>
          <p:cNvSpPr txBox="1">
            <a:spLocks noChangeArrowheads="1"/>
          </p:cNvSpPr>
          <p:nvPr/>
        </p:nvSpPr>
        <p:spPr bwMode="auto">
          <a:xfrm flipH="1">
            <a:off x="171450" y="3779935"/>
            <a:ext cx="7185026" cy="1982546"/>
          </a:xfrm>
          <a:prstGeom prst="round2DiagRect">
            <a:avLst>
              <a:gd name="adj1" fmla="val 3671"/>
              <a:gd name="adj2" fmla="val 0"/>
            </a:avLst>
          </a:prstGeom>
          <a:noFill/>
          <a:ln w="12700" algn="ctr">
            <a:solidFill>
              <a:srgbClr val="560015"/>
            </a:solidFill>
            <a:miter lim="800000"/>
            <a:headEnd/>
            <a:tailEnd/>
          </a:ln>
        </p:spPr>
        <p:txBody>
          <a:bodyPr vert="horz" wrap="square" lIns="108000" tIns="0" rIns="108000" bIns="0" anchor="ctr" anchorCtr="0">
            <a:noAutofit/>
          </a:bodyPr>
          <a:lstStyle/>
          <a:p>
            <a:pPr algn="just">
              <a:lnSpc>
                <a:spcPct val="75000"/>
              </a:lnSpc>
              <a:spcAft>
                <a:spcPts val="600"/>
              </a:spcAft>
            </a:pPr>
            <a:r>
              <a:rPr lang="pt-BR" sz="1200" b="1" dirty="0" smtClean="0">
                <a:solidFill>
                  <a:schemeClr val="bg1">
                    <a:lumMod val="25000"/>
                  </a:schemeClr>
                </a:solidFill>
              </a:rPr>
              <a:t>RICARDO AUGUSTO MIZUKAWA – 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Superintendente Executivo </a:t>
            </a:r>
            <a:r>
              <a:rPr lang="pt-BR" sz="1200">
                <a:solidFill>
                  <a:schemeClr val="bg1">
                    <a:lumMod val="25000"/>
                  </a:schemeClr>
                </a:solidFill>
              </a:rPr>
              <a:t>de </a:t>
            </a:r>
            <a:r>
              <a:rPr lang="pt-BR" sz="1200" smtClean="0">
                <a:solidFill>
                  <a:schemeClr val="bg1">
                    <a:lumMod val="25000"/>
                  </a:schemeClr>
                </a:solidFill>
              </a:rPr>
              <a:t>Riscos</a:t>
            </a:r>
            <a:endParaRPr lang="pt-BR" sz="1200" dirty="0" smtClean="0">
              <a:solidFill>
                <a:schemeClr val="bg1">
                  <a:lumMod val="25000"/>
                </a:schemeClr>
              </a:solidFill>
            </a:endParaRPr>
          </a:p>
          <a:p>
            <a:pPr algn="just">
              <a:spcAft>
                <a:spcPts val="400"/>
              </a:spcAft>
            </a:pP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Ricardo </a:t>
            </a:r>
            <a:r>
              <a:rPr lang="pt-BR" sz="1200" dirty="0" err="1" smtClean="0">
                <a:solidFill>
                  <a:schemeClr val="bg1">
                    <a:lumMod val="25000"/>
                  </a:schemeClr>
                </a:solidFill>
              </a:rPr>
              <a:t>Mizukawa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 iniciou sua carreira como analista em 1994, no Departamento de Administração de Fundos e Carteiras de Investimentos do Banco Bradesco S.A., onde exerceu a função de gestor de fundos de renda fixa até 1998. Também atuou como gerente técnico responsável pela gestão de fundos de renda variável e multimercados até 2001 quando assumiu a superintendência da área de Produtos da BRAM tendo sido responsável pela formatação de toda a grade de fundos do Bradesco. Entre 2011 e 2015 também passou a ser responsável pela área de gestão de fundos estruturados da BRAM (FIDC, FII e FIP). </a:t>
            </a:r>
          </a:p>
          <a:p>
            <a:pPr algn="just">
              <a:spcAft>
                <a:spcPts val="400"/>
              </a:spcAft>
            </a:pP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Atualmente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, é presidente do Comitê de FIDC, membro da Comissão de Acompanhamento de Fundos 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(</a:t>
            </a:r>
            <a:r>
              <a:rPr lang="pt-BR" sz="1200" dirty="0" err="1" smtClean="0">
                <a:solidFill>
                  <a:schemeClr val="bg1">
                    <a:lumMod val="25000"/>
                  </a:schemeClr>
                </a:solidFill>
              </a:rPr>
              <a:t>Autorregulação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) 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e Superintendente Executivo responsável pela área de Gestão Risco da BRAM desde 2016.</a:t>
            </a:r>
          </a:p>
        </p:txBody>
      </p:sp>
      <p:sp>
        <p:nvSpPr>
          <p:cNvPr id="39" name="Text Box 16"/>
          <p:cNvSpPr txBox="1">
            <a:spLocks noChangeArrowheads="1"/>
          </p:cNvSpPr>
          <p:nvPr/>
        </p:nvSpPr>
        <p:spPr bwMode="auto">
          <a:xfrm flipH="1">
            <a:off x="171450" y="8235068"/>
            <a:ext cx="7185026" cy="1611136"/>
          </a:xfrm>
          <a:prstGeom prst="round2DiagRect">
            <a:avLst>
              <a:gd name="adj1" fmla="val 3671"/>
              <a:gd name="adj2" fmla="val 0"/>
            </a:avLst>
          </a:prstGeom>
          <a:noFill/>
          <a:ln w="12700" algn="ctr">
            <a:solidFill>
              <a:srgbClr val="560015"/>
            </a:solidFill>
            <a:miter lim="800000"/>
            <a:headEnd/>
            <a:tailEnd/>
          </a:ln>
        </p:spPr>
        <p:txBody>
          <a:bodyPr vert="horz" wrap="square" lIns="108000" tIns="0" rIns="108000" bIns="0" anchor="ctr" anchorCtr="0">
            <a:noAutofit/>
          </a:bodyPr>
          <a:lstStyle/>
          <a:p>
            <a:pPr algn="just">
              <a:lnSpc>
                <a:spcPct val="75000"/>
              </a:lnSpc>
              <a:spcAft>
                <a:spcPts val="400"/>
              </a:spcAft>
            </a:pPr>
            <a:r>
              <a:rPr lang="pt-BR" sz="1200" b="1" dirty="0" smtClean="0">
                <a:solidFill>
                  <a:schemeClr val="bg1">
                    <a:lumMod val="25000"/>
                  </a:schemeClr>
                </a:solidFill>
              </a:rPr>
              <a:t>RICARDO ELEUTERIO - 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Superintendente de 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Produtos e Suporte ao Negócio </a:t>
            </a:r>
            <a:endParaRPr lang="pt-BR" sz="1200" dirty="0">
              <a:solidFill>
                <a:schemeClr val="bg1">
                  <a:lumMod val="25000"/>
                </a:schemeClr>
              </a:solidFill>
            </a:endParaRPr>
          </a:p>
          <a:p>
            <a:pPr algn="just">
              <a:spcAft>
                <a:spcPts val="400"/>
              </a:spcAft>
            </a:pP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Ricardo 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Eleutério 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é graduado em Economia, pós graduado e MBA em Finanças pela FIA/SP e IBMEC/SP respectivamente. </a:t>
            </a:r>
          </a:p>
          <a:p>
            <a:pPr algn="just">
              <a:spcAft>
                <a:spcPts val="400"/>
              </a:spcAft>
            </a:pP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Com mais de 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25 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anos de experiência no mercado financeiro, Ricardo iniciou sua carreira em 1993 no Banco Bradesco, com passagens também no Citigroup e Western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Asset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 Management. Em 2011, iniciou no HSBC na área de Administração de Fundos. Em 2013, ingressou na HSBC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Asset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 management onde assumiu a Superintendência de produtos sendo responsável pelas estruturas locais e offshore. 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Atualmente Ricardo 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é Superintendente responsável pela área de produtos 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e Suporte ao Negócio da 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Bradesco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Asset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 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Management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.</a:t>
            </a:r>
          </a:p>
        </p:txBody>
      </p:sp>
      <p:sp>
        <p:nvSpPr>
          <p:cNvPr id="40" name="Text Box 16"/>
          <p:cNvSpPr txBox="1">
            <a:spLocks noChangeArrowheads="1"/>
          </p:cNvSpPr>
          <p:nvPr/>
        </p:nvSpPr>
        <p:spPr bwMode="auto">
          <a:xfrm flipH="1">
            <a:off x="171450" y="5863966"/>
            <a:ext cx="7185026" cy="2269617"/>
          </a:xfrm>
          <a:prstGeom prst="round2DiagRect">
            <a:avLst>
              <a:gd name="adj1" fmla="val 3671"/>
              <a:gd name="adj2" fmla="val 0"/>
            </a:avLst>
          </a:prstGeom>
          <a:noFill/>
          <a:ln w="12700" algn="ctr">
            <a:solidFill>
              <a:srgbClr val="560015"/>
            </a:solidFill>
            <a:miter lim="800000"/>
            <a:headEnd/>
            <a:tailEnd/>
          </a:ln>
        </p:spPr>
        <p:txBody>
          <a:bodyPr vert="horz" wrap="square" lIns="108000" tIns="0" rIns="108000" bIns="0" anchor="ctr" anchorCtr="0">
            <a:noAutofit/>
          </a:bodyPr>
          <a:lstStyle/>
          <a:p>
            <a:pPr algn="just">
              <a:lnSpc>
                <a:spcPct val="75000"/>
              </a:lnSpc>
              <a:spcAft>
                <a:spcPts val="600"/>
              </a:spcAft>
            </a:pPr>
            <a:r>
              <a:rPr lang="pt-BR" sz="1200" b="1" dirty="0" smtClean="0">
                <a:solidFill>
                  <a:schemeClr val="bg1">
                    <a:lumMod val="25000"/>
                  </a:schemeClr>
                </a:solidFill>
              </a:rPr>
              <a:t>ADILSON FERRAREZI </a:t>
            </a:r>
            <a:r>
              <a:rPr lang="pt-BR" sz="1200" b="1" dirty="0">
                <a:solidFill>
                  <a:schemeClr val="bg1">
                    <a:lumMod val="25000"/>
                  </a:schemeClr>
                </a:solidFill>
              </a:rPr>
              <a:t>-</a:t>
            </a:r>
            <a:r>
              <a:rPr lang="pt-BR" sz="1200" b="1" dirty="0" smtClean="0">
                <a:solidFill>
                  <a:schemeClr val="bg1">
                    <a:lumMod val="25000"/>
                  </a:schemeClr>
                </a:solidFill>
              </a:rPr>
              <a:t> 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Superintendente de Soluções de Investimentos</a:t>
            </a:r>
          </a:p>
          <a:p>
            <a:pPr algn="just">
              <a:spcAft>
                <a:spcPts val="400"/>
              </a:spcAft>
            </a:pP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Adilson 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é graduado em Administração pela Universidade São Judas Tadeu, possui MBA em Portfolio Management pela INSPER e especialização em Portfolio Global pela LBS – London Business School. </a:t>
            </a:r>
          </a:p>
          <a:p>
            <a:pPr algn="just">
              <a:spcAft>
                <a:spcPts val="400"/>
              </a:spcAft>
            </a:pP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Trabalhou por oito anos no Banco Votorantim, responsável por FIDCs, Renda Fixa e Wealth Management para clientes Private e Institucional. </a:t>
            </a:r>
          </a:p>
          <a:p>
            <a:pPr algn="just">
              <a:spcAft>
                <a:spcPts val="400"/>
              </a:spcAft>
            </a:pP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Em 2008, ingressou na HSBC Global Asset Management como Gestor de Multi Investment Solutions onde mais tarde assumiu a Superintendência Latam de Multimanager da HSBC Global Asset Management, responsável pelas atividades de Seleção de Fundos de Terceiros (Research) e Construção de Portfólio (Asset Allocation) na estrutura de fundo de fundos de Renda Fixa, Multimercados e Ações para clientes Institucionais, Private e Varejo. 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 Atualmente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, ocupa o cargo de Superintendente de Soluções de Investimentos (Fundos de Terceiros) na Bradesco Asset Management. </a:t>
            </a:r>
          </a:p>
        </p:txBody>
      </p:sp>
    </p:spTree>
    <p:extLst>
      <p:ext uri="{BB962C8B-B14F-4D97-AF65-F5344CB8AC3E}">
        <p14:creationId xmlns:p14="http://schemas.microsoft.com/office/powerpoint/2010/main" val="123321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ângulo 23"/>
          <p:cNvSpPr/>
          <p:nvPr/>
        </p:nvSpPr>
        <p:spPr>
          <a:xfrm>
            <a:off x="357696" y="1476000"/>
            <a:ext cx="2309304" cy="3139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pt-BR" sz="2400" b="1" dirty="0">
                <a:solidFill>
                  <a:srgbClr val="560015"/>
                </a:solidFill>
              </a:rPr>
              <a:t>PROFISSIONAIS</a:t>
            </a: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 flipH="1">
            <a:off x="210791" y="1912946"/>
            <a:ext cx="7126414" cy="1850062"/>
          </a:xfrm>
          <a:prstGeom prst="round2DiagRect">
            <a:avLst>
              <a:gd name="adj1" fmla="val 3671"/>
              <a:gd name="adj2" fmla="val 0"/>
            </a:avLst>
          </a:prstGeom>
          <a:noFill/>
          <a:ln w="12700" algn="ctr">
            <a:solidFill>
              <a:srgbClr val="560015"/>
            </a:solidFill>
            <a:miter lim="800000"/>
            <a:headEnd/>
            <a:tailEnd/>
          </a:ln>
        </p:spPr>
        <p:txBody>
          <a:bodyPr vert="horz" wrap="square" lIns="108000" tIns="0" rIns="108000" bIns="0" anchor="ctr" anchorCtr="0">
            <a:noAutofit/>
          </a:bodyPr>
          <a:lstStyle/>
          <a:p>
            <a:pPr>
              <a:lnSpc>
                <a:spcPct val="75000"/>
              </a:lnSpc>
              <a:spcAft>
                <a:spcPts val="600"/>
              </a:spcAft>
            </a:pPr>
            <a:r>
              <a:rPr lang="pt-BR" sz="1200" b="1" dirty="0" smtClean="0">
                <a:solidFill>
                  <a:schemeClr val="bg1">
                    <a:lumMod val="25000"/>
                  </a:schemeClr>
                </a:solidFill>
              </a:rPr>
              <a:t>MARCELO GASPARI CIRNE DE TOLEDO </a:t>
            </a:r>
            <a:r>
              <a:rPr lang="pt-BR" sz="1200" b="1" dirty="0">
                <a:solidFill>
                  <a:schemeClr val="bg1">
                    <a:lumMod val="25000"/>
                  </a:schemeClr>
                </a:solidFill>
              </a:rPr>
              <a:t>-</a:t>
            </a:r>
            <a:r>
              <a:rPr lang="pt-BR" sz="1200" b="1" dirty="0" smtClean="0">
                <a:solidFill>
                  <a:schemeClr val="bg1">
                    <a:lumMod val="25000"/>
                  </a:schemeClr>
                </a:solidFill>
              </a:rPr>
              <a:t> 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Economista chefe e Superintendente de Renda Fixa e Crédito</a:t>
            </a:r>
            <a:endParaRPr lang="pt-BR" sz="1200" dirty="0">
              <a:solidFill>
                <a:schemeClr val="bg1">
                  <a:lumMod val="25000"/>
                </a:schemeClr>
              </a:solidFill>
            </a:endParaRPr>
          </a:p>
          <a:p>
            <a:pPr algn="just">
              <a:spcAft>
                <a:spcPts val="400"/>
              </a:spcAft>
            </a:pP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Marcelo é Doutor em Economia pela Faculdade de Economia, Administração e Contabilidade da Universidade de São Paulo, Mestre em Economia pela Pontifícia Universidade Católica do Rio de Janeiro e Graduado em Ciências Econômicas pela Universidade de São Paulo. Atua no mercado desde 1999, possuindo experiência como economista na área de análise macroeconômica direcionada para o setor financeiro. Antes de ingressar na Bradesco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Asset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 Management, trabalhou como economista no Banco Bradesco – Departamento de Estudos Econômicos, Banco Itaú e Boa Vista Interatlântico. Atualmente, Marcelo é responsável por toda a área de Macroeconomia e Gestão de Renda Fixa da Bradesco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Asset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 Management.</a:t>
            </a:r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 flipH="1">
            <a:off x="219806" y="5598568"/>
            <a:ext cx="7126414" cy="1766075"/>
          </a:xfrm>
          <a:prstGeom prst="round2DiagRect">
            <a:avLst>
              <a:gd name="adj1" fmla="val 3671"/>
              <a:gd name="adj2" fmla="val 0"/>
            </a:avLst>
          </a:prstGeom>
          <a:noFill/>
          <a:ln w="12700" algn="ctr">
            <a:solidFill>
              <a:srgbClr val="560015"/>
            </a:solidFill>
            <a:miter lim="800000"/>
            <a:headEnd/>
            <a:tailEnd/>
          </a:ln>
        </p:spPr>
        <p:txBody>
          <a:bodyPr vert="horz" wrap="square" lIns="108000" tIns="0" rIns="108000" bIns="0" anchor="ctr" anchorCtr="0">
            <a:noAutofit/>
          </a:bodyPr>
          <a:lstStyle/>
          <a:p>
            <a:pPr algn="just">
              <a:lnSpc>
                <a:spcPct val="75000"/>
              </a:lnSpc>
              <a:spcAft>
                <a:spcPts val="600"/>
              </a:spcAft>
            </a:pPr>
            <a:r>
              <a:rPr lang="pt-BR" sz="1200" b="1" dirty="0">
                <a:solidFill>
                  <a:schemeClr val="bg1">
                    <a:lumMod val="25000"/>
                  </a:schemeClr>
                </a:solidFill>
              </a:rPr>
              <a:t>MARCELO NANTES DE </a:t>
            </a:r>
            <a:r>
              <a:rPr lang="pt-BR" sz="1200" b="1" dirty="0" smtClean="0">
                <a:solidFill>
                  <a:schemeClr val="bg1">
                    <a:lumMod val="25000"/>
                  </a:schemeClr>
                </a:solidFill>
              </a:rPr>
              <a:t>SOUZA - 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Superintendente de Análise de Renda Variável e Crédito, Gestão de Renda Variável, Multimercado e Estratégias 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Quantitativas</a:t>
            </a:r>
          </a:p>
          <a:p>
            <a:pPr algn="just">
              <a:spcAft>
                <a:spcPts val="600"/>
              </a:spcAft>
            </a:pP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Marcelo é formado em Engenharia Mecânica Aeronáutica pelo Instituto Tecnológico de Aeronáutica e possui MBA pela Universidade da Virgínia –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Darden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School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. Marcelo possui certificação CGA e atua no Mercado de Capitais desde 2007. Ingressou na BRAM em 2018 como responsável pela gestão de Fundos de Renda Variável e pela Análise de Renda Variável e de Crédito. Atualmente é responsável também pelas áreas Gestão de Multimercado e Estratégias Quantitativas. Antes da BRAM, trabalhou no Black River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Asset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 Management,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Ashmore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Emerging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Markets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 Management e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Ventor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 Investimentos como gestor de Renda Variável. </a:t>
            </a: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 flipH="1">
            <a:off x="228821" y="3982885"/>
            <a:ext cx="7108384" cy="1395806"/>
          </a:xfrm>
          <a:prstGeom prst="round2DiagRect">
            <a:avLst>
              <a:gd name="adj1" fmla="val 3671"/>
              <a:gd name="adj2" fmla="val 0"/>
            </a:avLst>
          </a:prstGeom>
          <a:noFill/>
          <a:ln w="12700" algn="ctr">
            <a:solidFill>
              <a:srgbClr val="560015"/>
            </a:solidFill>
            <a:miter lim="800000"/>
            <a:headEnd/>
            <a:tailEnd/>
          </a:ln>
        </p:spPr>
        <p:txBody>
          <a:bodyPr vert="horz" wrap="square" lIns="108000" tIns="0" rIns="108000" bIns="0" anchor="ctr" anchorCtr="0">
            <a:noAutofit/>
          </a:bodyPr>
          <a:lstStyle/>
          <a:p>
            <a:pPr algn="just">
              <a:lnSpc>
                <a:spcPct val="75000"/>
              </a:lnSpc>
              <a:spcAft>
                <a:spcPts val="400"/>
              </a:spcAft>
            </a:pPr>
            <a:r>
              <a:rPr lang="pt-BR" sz="1200" b="1" dirty="0">
                <a:solidFill>
                  <a:schemeClr val="bg1">
                    <a:lumMod val="25000"/>
                  </a:schemeClr>
                </a:solidFill>
              </a:rPr>
              <a:t>CHRISTIANE BOTAN </a:t>
            </a:r>
            <a:r>
              <a:rPr lang="pt-BR" sz="1200" b="1" dirty="0" smtClean="0">
                <a:solidFill>
                  <a:schemeClr val="bg1">
                    <a:lumMod val="25000"/>
                  </a:schemeClr>
                </a:solidFill>
              </a:rPr>
              <a:t>– </a:t>
            </a: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Superintendente de 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Planejamento Estratégico e Proposição a Clientes</a:t>
            </a:r>
          </a:p>
          <a:p>
            <a:pPr algn="just">
              <a:spcAft>
                <a:spcPts val="400"/>
              </a:spcAft>
            </a:pP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Christiane é formada em Economia pela Universidade Mackenzie de São Paulo. Antes de ingressar no HSBC, trabalhou no ABN Amro Real por 7 anos e no Itaú por 1 ano no departamento de Capital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Markets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. Ingressou no HSBC em 2007 como Gerente de Produtos responsável pelos materiais de marketing e análise da concorrência. Foi nomeada Campeã Regional de Marketing para a América Latina em julho de 2009. Atualmente, Christiane é responsável pelas áreas de Planejamento Estratégico e Proposição a Clientes da Bradesco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Asset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 Management.</a:t>
            </a: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 flipH="1">
            <a:off x="219806" y="7584519"/>
            <a:ext cx="7108384" cy="2073831"/>
          </a:xfrm>
          <a:prstGeom prst="round2DiagRect">
            <a:avLst>
              <a:gd name="adj1" fmla="val 3671"/>
              <a:gd name="adj2" fmla="val 0"/>
            </a:avLst>
          </a:prstGeom>
          <a:noFill/>
          <a:ln w="12700" algn="ctr">
            <a:solidFill>
              <a:srgbClr val="560015"/>
            </a:solidFill>
            <a:miter lim="800000"/>
            <a:headEnd/>
            <a:tailEnd/>
          </a:ln>
        </p:spPr>
        <p:txBody>
          <a:bodyPr vert="horz" wrap="square" lIns="108000" tIns="0" rIns="108000" bIns="0" anchor="ctr" anchorCtr="0">
            <a:noAutofit/>
          </a:bodyPr>
          <a:lstStyle/>
          <a:p>
            <a:pPr algn="just">
              <a:lnSpc>
                <a:spcPct val="75000"/>
              </a:lnSpc>
              <a:spcAft>
                <a:spcPts val="600"/>
              </a:spcAft>
            </a:pPr>
            <a:r>
              <a:rPr lang="pt-BR" sz="1200" b="1" dirty="0">
                <a:solidFill>
                  <a:schemeClr val="bg1">
                    <a:lumMod val="25000"/>
                  </a:schemeClr>
                </a:solidFill>
              </a:rPr>
              <a:t>SÉRGIO MAGALHÃES - 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Superintendente Executivo Comercial</a:t>
            </a:r>
          </a:p>
          <a:p>
            <a:pPr algn="just">
              <a:spcAft>
                <a:spcPts val="600"/>
              </a:spcAft>
            </a:pPr>
            <a:r>
              <a:rPr lang="pt-BR" sz="1200" dirty="0" smtClean="0">
                <a:solidFill>
                  <a:schemeClr val="bg1">
                    <a:lumMod val="25000"/>
                  </a:schemeClr>
                </a:solidFill>
              </a:rPr>
              <a:t>Sérgio 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Magalhães é formado em Administração de Empresas pela Fundação Armando Alvares Penteado (FAAP). Possui certificação de PMD (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Program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 for Management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Development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) pela IESE Business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School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, além de ser certificado pelo CFP. Com mais de 20 anos de experiência no mercado financeiro, Sérgio passou por áreas tanto de clientes como de negócio. Atuou como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Trader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 de câmbio no Bank Boston e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Relationship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 Manager de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Middle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/Corporate no Banco BBM. Ingressou no Banco Bradesco no Private Banking, atuando como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Banker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 e posteriormente como líder de times comerciais. Sua passagem mais recente no Private Banking foi como Superintende Executivo responsável pelos segmentos Ultra High e Institucional/Family Offices, além de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client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acquisition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. Atualmente, Sérgio é Superintendente Executivo da área comercial da Bradesco </a:t>
            </a:r>
            <a:r>
              <a:rPr lang="pt-BR" sz="1200" dirty="0" err="1">
                <a:solidFill>
                  <a:schemeClr val="bg1">
                    <a:lumMod val="25000"/>
                  </a:schemeClr>
                </a:solidFill>
              </a:rPr>
              <a:t>Asset</a:t>
            </a:r>
            <a:r>
              <a:rPr lang="pt-BR" sz="1200" dirty="0">
                <a:solidFill>
                  <a:schemeClr val="bg1">
                    <a:lumMod val="25000"/>
                  </a:schemeClr>
                </a:solidFill>
              </a:rPr>
              <a:t> Management. </a:t>
            </a:r>
          </a:p>
        </p:txBody>
      </p:sp>
    </p:spTree>
    <p:extLst>
      <p:ext uri="{BB962C8B-B14F-4D97-AF65-F5344CB8AC3E}">
        <p14:creationId xmlns:p14="http://schemas.microsoft.com/office/powerpoint/2010/main" val="113364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280</TotalTime>
  <Words>1031</Words>
  <Application>Microsoft Office PowerPoint</Application>
  <PresentationFormat>Personalizar</PresentationFormat>
  <Paragraphs>23</Paragraphs>
  <Slides>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2</vt:i4>
      </vt:variant>
    </vt:vector>
  </HeadingPairs>
  <TitlesOfParts>
    <vt:vector size="6" baseType="lpstr">
      <vt:lpstr>Arial</vt:lpstr>
      <vt:lpstr>Calibri</vt:lpstr>
      <vt:lpstr>Capa</vt:lpstr>
      <vt:lpstr>Personalizar design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Microsoft Office User</dc:creator>
  <cp:lastModifiedBy>Juliana Silva Luziano</cp:lastModifiedBy>
  <cp:revision>45</cp:revision>
  <cp:lastPrinted>2018-10-26T13:48:55Z</cp:lastPrinted>
  <dcterms:created xsi:type="dcterms:W3CDTF">2018-09-04T14:14:34Z</dcterms:created>
  <dcterms:modified xsi:type="dcterms:W3CDTF">2019-04-23T13:03:41Z</dcterms:modified>
</cp:coreProperties>
</file>